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3" r:id="rId4"/>
    <p:sldId id="264" r:id="rId5"/>
    <p:sldId id="272" r:id="rId6"/>
    <p:sldId id="277" r:id="rId7"/>
    <p:sldId id="290" r:id="rId8"/>
    <p:sldId id="289" r:id="rId9"/>
    <p:sldId id="274" r:id="rId10"/>
    <p:sldId id="276" r:id="rId11"/>
    <p:sldId id="275" r:id="rId12"/>
    <p:sldId id="278" r:id="rId13"/>
    <p:sldId id="279" r:id="rId14"/>
    <p:sldId id="280" r:id="rId15"/>
    <p:sldId id="260" r:id="rId16"/>
    <p:sldId id="261" r:id="rId17"/>
    <p:sldId id="265" r:id="rId18"/>
    <p:sldId id="282" r:id="rId19"/>
    <p:sldId id="281" r:id="rId20"/>
    <p:sldId id="283" r:id="rId21"/>
    <p:sldId id="284" r:id="rId22"/>
    <p:sldId id="267" r:id="rId23"/>
    <p:sldId id="287" r:id="rId24"/>
    <p:sldId id="286" r:id="rId25"/>
    <p:sldId id="258" r:id="rId26"/>
    <p:sldId id="271" r:id="rId27"/>
    <p:sldId id="270" r:id="rId28"/>
    <p:sldId id="291" r:id="rId29"/>
    <p:sldId id="257" r:id="rId30"/>
    <p:sldId id="259" r:id="rId31"/>
    <p:sldId id="28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CC"/>
    <a:srgbClr val="FF0066"/>
    <a:srgbClr val="FF3399"/>
    <a:srgbClr val="FFCCFF"/>
    <a:srgbClr val="FFFF99"/>
    <a:srgbClr val="FFCCCC"/>
    <a:srgbClr val="CCFF99"/>
    <a:srgbClr val="C9F4F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65" d="100"/>
          <a:sy n="65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C9F4F9"/>
            </a:gs>
            <a:gs pos="17999">
              <a:srgbClr val="FEE7F2"/>
            </a:gs>
            <a:gs pos="36000">
              <a:srgbClr val="CCFF99"/>
            </a:gs>
            <a:gs pos="61000">
              <a:srgbClr val="FFCCCC"/>
            </a:gs>
            <a:gs pos="82001">
              <a:srgbClr val="FFFF99">
                <a:alpha val="82000"/>
              </a:srgbClr>
            </a:gs>
            <a:gs pos="100000">
              <a:srgbClr val="FEE7F2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2.%20&#1089;&#1086;&#1082;&#1088;&#1072;&#1097;&#1077;&#1085;&#1085;&#1072;&#1103;%20%20&#1055;&#1088;&#1077;&#1079;&#1077;&#1085;&#1090;&#1072;&#1094;&#1080;&#1103;%20&#1082;%20&#1076;&#1086;&#1082;&#1083;&#1072;&#1076;&#1091;%20&#1045;.&#1042;.%20&#1041;&#1077;&#1079;&#1088;&#1091;&#1082;&#1086;&#1074;&#1086;&#1081;\&#1089;&#1074;&#1090;&#1086;&#1092;&#1086;&#1088;%20&#1088;&#1091;&#1089;.avi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55.jpeg"/><Relationship Id="rId7" Type="http://schemas.openxmlformats.org/officeDocument/2006/relationships/image" Target="../media/image57.jpeg"/><Relationship Id="rId12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jpeg"/><Relationship Id="rId11" Type="http://schemas.openxmlformats.org/officeDocument/2006/relationships/image" Target="../media/image59.jpeg"/><Relationship Id="rId5" Type="http://schemas.openxmlformats.org/officeDocument/2006/relationships/image" Target="../media/image53.emf"/><Relationship Id="rId10" Type="http://schemas.openxmlformats.org/officeDocument/2006/relationships/image" Target="../media/image58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4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836712"/>
            <a:ext cx="777686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Создание позитивного пространства сотрудничества 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дошкольников и младших школьников в процессе 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единой социально-значимой деятельности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по БДД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:\ПДД 2016 фото и дипломы со всех групп\5 группа\Киселёва занятие ПДД\P3020311.JPG"/>
          <p:cNvPicPr/>
          <p:nvPr/>
        </p:nvPicPr>
        <p:blipFill>
          <a:blip r:embed="rId2" cstate="print">
            <a:lum bright="-10000"/>
          </a:blip>
          <a:srcRect t="16933" b="18850"/>
          <a:stretch>
            <a:fillRect/>
          </a:stretch>
        </p:blipFill>
        <p:spPr bwMode="auto">
          <a:xfrm>
            <a:off x="2627784" y="285728"/>
            <a:ext cx="6220817" cy="324036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" name="Рисунок 3" descr="G:\ПДД 2016 фото и дипломы со всех групп\ВЫБРАНО\уже взяла\DSC00012.JP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95536" y="3068960"/>
            <a:ext cx="3960440" cy="344383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G:\ПДД 2016 фото и дипломы со всех групп\ВЫБРАНО\IMG_6675.JPG"/>
          <p:cNvPicPr/>
          <p:nvPr/>
        </p:nvPicPr>
        <p:blipFill>
          <a:blip r:embed="rId4" cstate="print">
            <a:lum bright="-10000"/>
          </a:blip>
          <a:srcRect l="10611" t="5150" b="10300"/>
          <a:stretch>
            <a:fillRect/>
          </a:stretch>
        </p:blipFill>
        <p:spPr bwMode="auto">
          <a:xfrm>
            <a:off x="4716016" y="3789040"/>
            <a:ext cx="4104456" cy="2664296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 descr="http://www.mcor.ru/files/categories/pri_4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11560" y="69269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Конкурсы, семинары, статьи\ПДД 2016\Фото выбрано\IMG_7373.JPG"/>
          <p:cNvPicPr/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411760" y="2636912"/>
            <a:ext cx="6336704" cy="397951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Рисунок 3" descr="E:\Конкурсы, семинары, статьи\ПДД 2016\Фото выбрано\IMG_7374.JPG"/>
          <p:cNvPicPr/>
          <p:nvPr/>
        </p:nvPicPr>
        <p:blipFill>
          <a:blip r:embed="rId3" cstate="print"/>
          <a:srcRect r="17891"/>
          <a:stretch>
            <a:fillRect/>
          </a:stretch>
        </p:blipFill>
        <p:spPr bwMode="auto">
          <a:xfrm>
            <a:off x="4613228" y="620118"/>
            <a:ext cx="3816424" cy="288032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Рисунок 4" descr="G:\ПДД 2016 фото и дипломы со всех групп\5 группа\Киселёва занятие ПДД\P3020259.jpg"/>
          <p:cNvPicPr/>
          <p:nvPr/>
        </p:nvPicPr>
        <p:blipFill>
          <a:blip r:embed="rId4" cstate="print">
            <a:lum bright="-10000" contrast="10000"/>
          </a:blip>
          <a:srcRect l="9199" r="17784" b="12841"/>
          <a:stretch>
            <a:fillRect/>
          </a:stretch>
        </p:blipFill>
        <p:spPr bwMode="auto">
          <a:xfrm>
            <a:off x="824164" y="214290"/>
            <a:ext cx="3390646" cy="288032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6" name="Рисунок 5" descr="E:\Конкурсы, семинары, статьи\ПДД 2016\2016 ПДД Е.А\ФОТО Общее Родительское собрание ПДД дет сад\2014-10-27 17.48.49.jpg"/>
          <p:cNvPicPr/>
          <p:nvPr/>
        </p:nvPicPr>
        <p:blipFill>
          <a:blip r:embed="rId5" cstate="print">
            <a:lum bright="-10000" contrast="10000"/>
          </a:blip>
          <a:srcRect l="23378" r="49438" b="34783"/>
          <a:stretch>
            <a:fillRect/>
          </a:stretch>
        </p:blipFill>
        <p:spPr bwMode="auto">
          <a:xfrm>
            <a:off x="395536" y="3429000"/>
            <a:ext cx="1872208" cy="316125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ПДД 2016 фото и дипломы со всех групп\3.03.2016 экскурсия в автошколу\SDC16763.JPG"/>
          <p:cNvPicPr/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5214942" y="357166"/>
            <a:ext cx="2929255" cy="218948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" name="Рисунок 3" descr="E:\Конкурсы, семинары, статьи\ПДД 2016\Фото выбрано\IMG_1965.jpg"/>
          <p:cNvPicPr/>
          <p:nvPr/>
        </p:nvPicPr>
        <p:blipFill>
          <a:blip r:embed="rId3" cstate="print">
            <a:lum bright="-10000" contrast="10000"/>
          </a:blip>
          <a:srcRect l="18065" r="9516"/>
          <a:stretch>
            <a:fillRect/>
          </a:stretch>
        </p:blipFill>
        <p:spPr bwMode="auto">
          <a:xfrm>
            <a:off x="896173" y="357166"/>
            <a:ext cx="3818703" cy="36004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 descr="E:\ПДД\Фото выбрано\SDC10900.JPG"/>
          <p:cNvPicPr/>
          <p:nvPr/>
        </p:nvPicPr>
        <p:blipFill>
          <a:blip r:embed="rId4" cstate="print">
            <a:lum bright="-10000" contrast="10000"/>
          </a:blip>
          <a:srcRect l="8650" t="6957"/>
          <a:stretch>
            <a:fillRect/>
          </a:stretch>
        </p:blipFill>
        <p:spPr bwMode="auto">
          <a:xfrm>
            <a:off x="4067944" y="2852936"/>
            <a:ext cx="4763998" cy="372006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 descr="E:\Конкурсы, семинары, статьи\ПДД 2016\Фото выбрано\IMG_1960.jpg"/>
          <p:cNvPicPr/>
          <p:nvPr/>
        </p:nvPicPr>
        <p:blipFill>
          <a:blip r:embed="rId5" cstate="print">
            <a:lum bright="-10000"/>
          </a:blip>
          <a:srcRect t="12067" r="9389"/>
          <a:stretch>
            <a:fillRect/>
          </a:stretch>
        </p:blipFill>
        <p:spPr bwMode="auto">
          <a:xfrm>
            <a:off x="571472" y="4286256"/>
            <a:ext cx="3000396" cy="232235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ПДД\Фото выбрано\DSC02442.JPG"/>
          <p:cNvPicPr/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785786" y="1916832"/>
            <a:ext cx="7704856" cy="4660751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Рисунок 4" descr="G:\Фото\ПДД\Фото Томский ПДД\IMG_6618.JP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39552" y="404664"/>
            <a:ext cx="3096344" cy="237626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Рисунок 5" descr="G:\Фото\ПДД\Фото Томский ПДД\IMG_6679.JPG"/>
          <p:cNvPicPr/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5580112" y="404664"/>
            <a:ext cx="3114675" cy="2340610"/>
          </a:xfrm>
          <a:prstGeom prst="rect">
            <a:avLst/>
          </a:prstGeom>
          <a:solidFill>
            <a:srgbClr val="00B050"/>
          </a:solidFill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:\ПДД 2016 фото и дипломы со всех групп\6 гр ПДД лэпбуки\DSC06284.JPG"/>
          <p:cNvPicPr/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766759" y="285728"/>
            <a:ext cx="3305175" cy="24765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E:\Конкурсы, семинары, статьи\ПДД 2016\Фото выбрано\IMG_5499.JPG"/>
          <p:cNvPicPr/>
          <p:nvPr/>
        </p:nvPicPr>
        <p:blipFill>
          <a:blip r:embed="rId3" cstate="print">
            <a:lum bright="-10000"/>
          </a:blip>
          <a:srcRect l="5195" r="16873"/>
          <a:stretch>
            <a:fillRect/>
          </a:stretch>
        </p:blipFill>
        <p:spPr bwMode="auto">
          <a:xfrm>
            <a:off x="714348" y="3071810"/>
            <a:ext cx="3963860" cy="3492599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 descr="G:\ПДД 2016 фото и дипломы со всех групп\ВЫБРАНО\P2260193.jpg"/>
          <p:cNvPicPr/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4357686" y="285728"/>
            <a:ext cx="4214842" cy="3714776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Picture 1" descr="G:\Фото\ПДД\Уголки ПДД\IMG_2264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 l="17520" t="9442" b="17382"/>
          <a:stretch>
            <a:fillRect/>
          </a:stretch>
        </p:blipFill>
        <p:spPr bwMode="auto">
          <a:xfrm>
            <a:off x="4929190" y="4357694"/>
            <a:ext cx="3355102" cy="223224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0715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C:\Documents and Settings\UserXP\Рабочий стол\Новая папка\IMG_945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2916" t="6158" r="11174"/>
          <a:stretch>
            <a:fillRect/>
          </a:stretch>
        </p:blipFill>
        <p:spPr bwMode="auto">
          <a:xfrm>
            <a:off x="467544" y="1092487"/>
            <a:ext cx="7819232" cy="5694099"/>
          </a:xfrm>
          <a:prstGeom prst="rect">
            <a:avLst/>
          </a:prstGeom>
          <a:noFill/>
          <a:ln w="38100">
            <a:solidFill>
              <a:srgbClr val="FF66CC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210901"/>
            <a:ext cx="9144000" cy="646331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Дорожное дефиле «Засветись»</a:t>
            </a:r>
            <a:endParaRPr lang="ru-RU" sz="36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ПДД 2016 фото и дипломы со всех групп\Костюмы дефиле\IMG_8991.JPG"/>
          <p:cNvPicPr/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85720" y="214290"/>
            <a:ext cx="8643998" cy="642942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ПДД 2016 фото и дипломы со всех групп\ВЫБРАНО\SDC16784.JPG"/>
          <p:cNvPicPr/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42844" y="214314"/>
            <a:ext cx="8858280" cy="6429396"/>
          </a:xfrm>
          <a:prstGeom prst="rect">
            <a:avLst/>
          </a:prstGeom>
          <a:noFill/>
          <a:ln w="38100">
            <a:solidFill>
              <a:srgbClr val="FF66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G:\Фото ПДД март 2016\Фото в классе ПДД + преемственность шк и дс\IMG_20160330_16065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r="13896"/>
          <a:stretch>
            <a:fillRect/>
          </a:stretch>
        </p:blipFill>
        <p:spPr bwMode="auto">
          <a:xfrm>
            <a:off x="0" y="551905"/>
            <a:ext cx="9106290" cy="594892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G:\Фото ПДД март 2016\Фото в классе ПДД + преемственность шк и дс\IMG_20160330_15521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95536" y="260648"/>
            <a:ext cx="3816424" cy="6379767"/>
          </a:xfrm>
          <a:prstGeom prst="rect">
            <a:avLst/>
          </a:prstGeom>
          <a:noFill/>
          <a:ln w="38100">
            <a:solidFill>
              <a:srgbClr val="FF66CC"/>
            </a:solidFill>
          </a:ln>
        </p:spPr>
      </p:pic>
      <p:pic>
        <p:nvPicPr>
          <p:cNvPr id="6" name="Рисунок 5" descr="G:\Фото ПДД март 2016\Фото в классе ПДД + преемственность шк и дс\IMG_20160330_155832.jpg"/>
          <p:cNvPicPr/>
          <p:nvPr/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4716016" y="260648"/>
            <a:ext cx="3888432" cy="635238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Конкурсы, семинары, статьи\ПДД 2016\Фото ПДД Миннеханов 2012\IMG_2894.JPG"/>
          <p:cNvPicPr/>
          <p:nvPr/>
        </p:nvPicPr>
        <p:blipFill>
          <a:blip r:embed="rId2" cstate="print">
            <a:lum bright="-10000"/>
          </a:blip>
          <a:srcRect l="2310" r="12541"/>
          <a:stretch>
            <a:fillRect/>
          </a:stretch>
        </p:blipFill>
        <p:spPr bwMode="auto">
          <a:xfrm>
            <a:off x="323528" y="260648"/>
            <a:ext cx="8424936" cy="6336704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" name="Рисунок 2" descr="E:\Конкурсы, семинары, статьи\ПДД 2016\Фото ПДД Миннеханов 2012\IMG_2894.JPG"/>
          <p:cNvPicPr/>
          <p:nvPr/>
        </p:nvPicPr>
        <p:blipFill>
          <a:blip r:embed="rId2" cstate="print"/>
          <a:srcRect l="30694" t="6592" r="30007" b="88410"/>
          <a:stretch>
            <a:fillRect/>
          </a:stretch>
        </p:blipFill>
        <p:spPr bwMode="auto">
          <a:xfrm>
            <a:off x="571472" y="476672"/>
            <a:ext cx="7992888" cy="7920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G:\Фото\ПДД\FOTO SADIK\8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51520" y="260648"/>
            <a:ext cx="4963422" cy="39707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Рисунок 6" descr="E:\Конкурсы, семинары, статьи\ПДД 2016\2016 ПДД Е.А\Фото ПДД 6 гр интеракт пол\IMG_20160208_124835.jpg"/>
          <p:cNvPicPr/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540254" y="3929066"/>
            <a:ext cx="4603382" cy="262545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38915" name="Picture 3" descr="G:\Фото\ПДД\ПДД рыкова досуг\DSC00033.JP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l="49345" t="17549" r="16263"/>
          <a:stretch>
            <a:fillRect/>
          </a:stretch>
        </p:blipFill>
        <p:spPr bwMode="auto">
          <a:xfrm>
            <a:off x="6084168" y="1628800"/>
            <a:ext cx="2736304" cy="492001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G:\Фото\ПДД\ПДД рыкова досуг\DSC00018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t="10929"/>
          <a:stretch>
            <a:fillRect/>
          </a:stretch>
        </p:blipFill>
        <p:spPr bwMode="auto">
          <a:xfrm>
            <a:off x="4427984" y="3566508"/>
            <a:ext cx="4392488" cy="293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9940" name="Picture 4" descr="G:\Фото\ПДД\ФОТО конкурс апрель 2012\DSC01169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27332" r="27944"/>
          <a:stretch>
            <a:fillRect/>
          </a:stretch>
        </p:blipFill>
        <p:spPr bwMode="auto">
          <a:xfrm>
            <a:off x="323528" y="260647"/>
            <a:ext cx="3744416" cy="627914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pic>
        <p:nvPicPr>
          <p:cNvPr id="39941" name="Picture 5" descr="G:\Фото\ПДД\3 Глобальная неделя ПДД май 2015\3класс\P1020349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11082" b="13737"/>
          <a:stretch>
            <a:fillRect/>
          </a:stretch>
        </p:blipFill>
        <p:spPr bwMode="auto">
          <a:xfrm>
            <a:off x="3563888" y="404664"/>
            <a:ext cx="5270328" cy="28736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ПДД 2016 фото и дипломы со всех групп\ПДД фото Мельникова Ю.Н\IMG_1330.JPG"/>
          <p:cNvPicPr/>
          <p:nvPr/>
        </p:nvPicPr>
        <p:blipFill>
          <a:blip r:embed="rId2" cstate="print"/>
          <a:srcRect l="5851"/>
          <a:stretch>
            <a:fillRect/>
          </a:stretch>
        </p:blipFill>
        <p:spPr bwMode="auto">
          <a:xfrm>
            <a:off x="71470" y="142876"/>
            <a:ext cx="9001124" cy="6643710"/>
          </a:xfrm>
          <a:prstGeom prst="rect">
            <a:avLst/>
          </a:prstGeom>
          <a:noFill/>
          <a:ln w="38100">
            <a:solidFill>
              <a:srgbClr val="FF66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9286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63" name="Picture 3" descr="G:\Август 2015\Фото Августовская конференция 2015\2015-08-14\DSC_053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6120" t="26569" r="42882" b="14323"/>
          <a:stretch>
            <a:fillRect/>
          </a:stretch>
        </p:blipFill>
        <p:spPr bwMode="auto">
          <a:xfrm>
            <a:off x="1043608" y="1000108"/>
            <a:ext cx="7488832" cy="578647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0" y="142852"/>
            <a:ext cx="9144000" cy="646331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Мультстудия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«</a:t>
            </a:r>
            <a:r>
              <a:rPr lang="ru-RU" sz="3600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Журавушка</a:t>
            </a:r>
            <a:r>
              <a:rPr lang="ru-RU" sz="3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36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втофор рус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42646"/>
            <a:ext cx="8568952" cy="6426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Конкурсы, семинары, статьи\ПДД 2016\Фото выбрано\DSC06956.JPG"/>
          <p:cNvPicPr/>
          <p:nvPr/>
        </p:nvPicPr>
        <p:blipFill>
          <a:blip r:embed="rId2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428596" y="214290"/>
            <a:ext cx="4174184" cy="323751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Рисунок 3" descr="E:\Конкурсы, семинары, статьи\ПДД 2016\Фото выбрано\IMG_5493.JPG"/>
          <p:cNvPicPr/>
          <p:nvPr/>
        </p:nvPicPr>
        <p:blipFill>
          <a:blip r:embed="rId3" cstate="print">
            <a:lum bright="-10000"/>
          </a:blip>
          <a:srcRect l="9603" t="14474" r="19249"/>
          <a:stretch>
            <a:fillRect/>
          </a:stretch>
        </p:blipFill>
        <p:spPr bwMode="auto">
          <a:xfrm>
            <a:off x="5116144" y="285728"/>
            <a:ext cx="3599260" cy="3023196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 descr="G:\Август 2015\Августовка 13.08.2015\IMG_5504.JPG"/>
          <p:cNvPicPr/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469254" y="3717032"/>
            <a:ext cx="3888432" cy="273630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Рисунок 5" descr="G:\Август 2015\Августовка 13.08.2015\IMG_5503.JPG"/>
          <p:cNvPicPr/>
          <p:nvPr/>
        </p:nvPicPr>
        <p:blipFill>
          <a:blip r:embed="rId5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4714876" y="3571876"/>
            <a:ext cx="4214842" cy="3071834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UserXP\Рабочий стол\Отобранные фото ПДД  практикум с мамами Кузнецова Н. А\IMG_20160401_11033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3864" r="9279"/>
          <a:stretch>
            <a:fillRect/>
          </a:stretch>
        </p:blipFill>
        <p:spPr bwMode="auto">
          <a:xfrm>
            <a:off x="205985" y="548680"/>
            <a:ext cx="8783917" cy="56886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Documents and Settings\UserXP\Рабочий стол\Отобранные фото ПДД  практикум с мамами Кузнецова Н. А\IMG_20160401_11154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15914"/>
          <a:stretch>
            <a:fillRect/>
          </a:stretch>
        </p:blipFill>
        <p:spPr bwMode="auto">
          <a:xfrm>
            <a:off x="323528" y="692696"/>
            <a:ext cx="8503770" cy="5688632"/>
          </a:xfrm>
          <a:prstGeom prst="rect">
            <a:avLst/>
          </a:prstGeom>
          <a:noFill/>
          <a:ln w="38100">
            <a:solidFill>
              <a:srgbClr val="FF99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65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G:\ПДД 2016 фото и дипломы со всех групп\ВЫБРАНО\IMG_8926.JPG"/>
          <p:cNvPicPr/>
          <p:nvPr/>
        </p:nvPicPr>
        <p:blipFill>
          <a:blip r:embed="rId2" cstate="print">
            <a:lum bright="-10000" contrast="10000"/>
          </a:blip>
          <a:srcRect b="8197"/>
          <a:stretch>
            <a:fillRect/>
          </a:stretch>
        </p:blipFill>
        <p:spPr bwMode="auto">
          <a:xfrm>
            <a:off x="179512" y="2564904"/>
            <a:ext cx="3024336" cy="403244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90342" y="2500306"/>
            <a:ext cx="3024336" cy="432048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МОДЕЛЬ ПОВЕДНИЯ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1520" y="1916832"/>
            <a:ext cx="1341115" cy="432048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ЗНАНИЯ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979712" y="1916832"/>
            <a:ext cx="3744416" cy="432048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ПРИВЫЧКИ, ОТНОШЕНИЕ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907704" y="3214686"/>
            <a:ext cx="936104" cy="432048"/>
          </a:xfrm>
          <a:prstGeom prst="rect">
            <a:avLst/>
          </a:prstGeom>
          <a:solidFill>
            <a:srgbClr val="D8D8D8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ДТП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043608" y="1282440"/>
            <a:ext cx="1620962" cy="432048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РЕБЕНОК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419872" y="2708920"/>
            <a:ext cx="54726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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формирована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дорожно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транспорт-ная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 компетентность участника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дорож-ного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движения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419872" y="3789040"/>
            <a:ext cx="540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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развиты психофизиологические качества, необходимые для безопасного поведения на дорогах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3419872" y="1957482"/>
            <a:ext cx="547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530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                                                           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адекватно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воспри-нимает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опасность дорожной среды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3419872" y="4869160"/>
            <a:ext cx="547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530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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 относится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наруше-ниям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правил дорожного движения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9872" y="5661248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B050"/>
                </a:solidFill>
                <a:sym typeface="Wingdings"/>
              </a:rPr>
              <a:t>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обладает широким спектром знаний о правилах поведения на дорогах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14290"/>
            <a:ext cx="9144000" cy="71438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535305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участника дорожного движения – выпускника дошкольных групп прогимназии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Журавушка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357166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Младший дошкольник</a:t>
            </a:r>
            <a:r>
              <a:rPr lang="ru-RU" sz="2800" b="1" dirty="0" smtClean="0"/>
              <a:t>            </a:t>
            </a:r>
            <a:r>
              <a:rPr lang="ru-RU" sz="2800" b="1" dirty="0" smtClean="0">
                <a:latin typeface="Arial Black" pitchFamily="34" charset="0"/>
              </a:rPr>
              <a:t>старший дошкольник          младший школьник</a:t>
            </a:r>
            <a:endParaRPr lang="ru-RU" sz="2800" b="1" dirty="0">
              <a:latin typeface="Arial Black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429256" y="642918"/>
            <a:ext cx="864096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286116" y="1071546"/>
            <a:ext cx="864096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5" name="Picture 1" descr="G:\Фото ПДД март 2016\Фото в классе ПДД + преемственность шк и дс\IMG_20160330_155741.jpg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395536" y="1500174"/>
            <a:ext cx="8404104" cy="492794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Конкурсы, семинары, статьи\ПДД 2016\Фото выбрано\diplo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201622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4644008" y="620688"/>
          <a:ext cx="2011288" cy="284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4" imgW="7552440" imgH="10693080" progId="">
                  <p:embed/>
                </p:oleObj>
              </mc:Choice>
              <mc:Fallback>
                <p:oleObj name="Acrobat Document" r:id="rId4" imgW="7552440" imgH="1069308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620688"/>
                        <a:ext cx="2011288" cy="2844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 descr="G:\ПДД 2016 фото и дипломы со всех групп\Дипломы\Клуб Импульс 1 место 2015 город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620688"/>
            <a:ext cx="19442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ПДД 2016 фото и дипломы со всех групп\Дипломы\Клуб Импульс  1 место2016 город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573016"/>
            <a:ext cx="213511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7020271" y="692696"/>
          <a:ext cx="1853423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8" imgW="4554000" imgH="6544440" progId="">
                  <p:embed/>
                </p:oleObj>
              </mc:Choice>
              <mc:Fallback>
                <p:oleObj name="Acrobat Document" r:id="rId8" imgW="4554000" imgH="65444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1" y="692696"/>
                        <a:ext cx="1853423" cy="2664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 descr="E:\Конкурсы, семинары, статьи\ПДД 2016\Дипломы\1 место ДОУ 2016  город ГИБДД5.jpg"/>
          <p:cNvPicPr/>
          <p:nvPr/>
        </p:nvPicPr>
        <p:blipFill>
          <a:blip r:embed="rId10" cstate="print"/>
          <a:srcRect b="2736"/>
          <a:stretch>
            <a:fillRect/>
          </a:stretch>
        </p:blipFill>
        <p:spPr bwMode="auto">
          <a:xfrm>
            <a:off x="323528" y="3573016"/>
            <a:ext cx="2052950" cy="279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Конкурсы, семинары, статьи\ПДД 2016\Фото выбрано\ПДД 2011.jpg"/>
          <p:cNvPicPr/>
          <p:nvPr/>
        </p:nvPicPr>
        <p:blipFill>
          <a:blip r:embed="rId11" cstate="print"/>
          <a:srcRect l="3625" b="1528"/>
          <a:stretch>
            <a:fillRect/>
          </a:stretch>
        </p:blipFill>
        <p:spPr bwMode="auto">
          <a:xfrm>
            <a:off x="4932040" y="3573016"/>
            <a:ext cx="17145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Конкурсы, семинары, статьи\ПДД 2016\Дипломы\2 место ДОУ  2014  УО .jpg"/>
          <p:cNvPicPr/>
          <p:nvPr/>
        </p:nvPicPr>
        <p:blipFill>
          <a:blip r:embed="rId12" cstate="print"/>
          <a:srcRect l="1089" r="778" b="2022"/>
          <a:stretch>
            <a:fillRect/>
          </a:stretch>
        </p:blipFill>
        <p:spPr bwMode="auto">
          <a:xfrm>
            <a:off x="6876256" y="3789040"/>
            <a:ext cx="17049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Еще не все колеса изобретены: мир слишком удивителен, чтобы сидеть сложа руки</a:t>
            </a:r>
          </a:p>
          <a:p>
            <a:pPr algn="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</a:rPr>
              <a:t>Ричард </a:t>
            </a:r>
            <a:r>
              <a:rPr lang="ru-RU" sz="3600" b="1" i="1" dirty="0" err="1" smtClean="0">
                <a:solidFill>
                  <a:srgbClr val="002060"/>
                </a:solidFill>
                <a:latin typeface="Bookman Old Style" pitchFamily="18" charset="0"/>
              </a:rPr>
              <a:t>Бренсон</a:t>
            </a:r>
            <a:endParaRPr lang="ru-RU" sz="3600" b="1" i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r"/>
            <a:endParaRPr lang="ru-RU" sz="3600" b="1" i="1" dirty="0" smtClean="0">
              <a:latin typeface="Bookman Old Style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Bookman Old Style" pitchFamily="18" charset="0"/>
              </a:rPr>
              <a:t>Творческих успехов!</a:t>
            </a:r>
            <a:endParaRPr lang="ru-RU" sz="5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214290"/>
            <a:ext cx="9144000" cy="91440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357166"/>
            <a:ext cx="784887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b="1" dirty="0" smtClean="0">
                <a:solidFill>
                  <a:srgbClr val="002060"/>
                </a:solidFill>
                <a:latin typeface="Arial Black" pitchFamily="34" charset="0"/>
              </a:rPr>
              <a:t>Сквозные воспитательные модули</a:t>
            </a:r>
          </a:p>
        </p:txBody>
      </p:sp>
      <p:pic>
        <p:nvPicPr>
          <p:cNvPr id="8" name="Рисунок 7" descr="G:\ПДД 2016 фото и дипломы со всех групп\ВЫБРАНО\IMG_1455.JPG"/>
          <p:cNvPicPr/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4357686" y="2183774"/>
            <a:ext cx="4623792" cy="3888432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1678625"/>
            <a:ext cx="442972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1325" indent="-441325"/>
            <a:r>
              <a:rPr lang="ru-RU" sz="3200" b="1" dirty="0" smtClean="0"/>
              <a:t>*   </a:t>
            </a:r>
            <a:r>
              <a:rPr lang="ru-RU" sz="2800" b="1" dirty="0" smtClean="0">
                <a:latin typeface="Arial Black" pitchFamily="34" charset="0"/>
              </a:rPr>
              <a:t>ПДД – классно, модно, безопасно!</a:t>
            </a:r>
          </a:p>
          <a:p>
            <a:pPr marL="441325" indent="-441325"/>
            <a:r>
              <a:rPr lang="ru-RU" sz="2800" b="1" dirty="0" smtClean="0">
                <a:latin typeface="Arial Black" pitchFamily="34" charset="0"/>
              </a:rPr>
              <a:t>*  Творчество – за безопасность дорожного движения </a:t>
            </a:r>
          </a:p>
          <a:p>
            <a:pPr marL="441325" indent="-441325"/>
            <a:r>
              <a:rPr lang="ru-RU" sz="2800" b="1" dirty="0" smtClean="0">
                <a:latin typeface="Arial Black" pitchFamily="34" charset="0"/>
              </a:rPr>
              <a:t>*   Детская волонтерская пропаганда в профилактике ДТП</a:t>
            </a:r>
            <a:endParaRPr lang="ru-RU" sz="2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14290"/>
            <a:ext cx="9144000" cy="100013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910" y="188877"/>
            <a:ext cx="780053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Сквозной воспитательный модуль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для дошкольников и младших школьников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8" y="1785926"/>
            <a:ext cx="2571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Единая социально-значимая деятельность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772816"/>
            <a:ext cx="3456384" cy="12961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сквозные образовательные программы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212976"/>
            <a:ext cx="3456384" cy="5040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общие проекты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3861048"/>
            <a:ext cx="3456384" cy="12961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совместные фестивали, марафоны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5301208"/>
            <a:ext cx="3456384" cy="8640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единые конкурсы, выставки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15206" y="1844824"/>
            <a:ext cx="1944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Единая тематика БДД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2571736" y="1785926"/>
            <a:ext cx="432048" cy="4392488"/>
          </a:xfrm>
          <a:prstGeom prst="leftBrace">
            <a:avLst>
              <a:gd name="adj1" fmla="val 39457"/>
              <a:gd name="adj2" fmla="val 31596"/>
            </a:avLst>
          </a:prstGeom>
          <a:solidFill>
            <a:srgbClr val="C0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вая фигурная скобка 11"/>
          <p:cNvSpPr/>
          <p:nvPr/>
        </p:nvSpPr>
        <p:spPr>
          <a:xfrm rot="10800000">
            <a:off x="6804248" y="1772816"/>
            <a:ext cx="432048" cy="4392488"/>
          </a:xfrm>
          <a:prstGeom prst="leftBrace">
            <a:avLst>
              <a:gd name="adj1" fmla="val 39457"/>
              <a:gd name="adj2" fmla="val 70101"/>
            </a:avLst>
          </a:prstGeom>
          <a:solidFill>
            <a:srgbClr val="C0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E:\Конкурсы, семинары, статьи\ПДД 2016\Фото выбрано\IMG_1391.jpg"/>
          <p:cNvPicPr/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500034" y="3643314"/>
            <a:ext cx="1915795" cy="2559050"/>
          </a:xfrm>
          <a:prstGeom prst="rect">
            <a:avLst/>
          </a:prstGeom>
          <a:noFill/>
          <a:ln w="38100">
            <a:solidFill>
              <a:srgbClr val="FF66CC"/>
            </a:solidFill>
            <a:miter lim="800000"/>
            <a:headEnd/>
            <a:tailEnd/>
          </a:ln>
        </p:spPr>
      </p:pic>
      <p:pic>
        <p:nvPicPr>
          <p:cNvPr id="14" name="Рисунок 13" descr="G:\ПДД 2016 фото и дипломы со всех групп\ВЫБРАНО\IMG_8885.JPG"/>
          <p:cNvPicPr/>
          <p:nvPr/>
        </p:nvPicPr>
        <p:blipFill>
          <a:blip r:embed="rId3" cstate="print">
            <a:lum bright="-10000"/>
          </a:blip>
          <a:srcRect l="12820" r="9102"/>
          <a:stretch>
            <a:fillRect/>
          </a:stretch>
        </p:blipFill>
        <p:spPr bwMode="auto">
          <a:xfrm>
            <a:off x="7346112" y="3573016"/>
            <a:ext cx="1512168" cy="290512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\ПДД\FOTO SADIK\Бугульма сценарий ПДД12.jpg"/>
          <p:cNvPicPr/>
          <p:nvPr/>
        </p:nvPicPr>
        <p:blipFill>
          <a:blip r:embed="rId2" cstate="print">
            <a:lum bright="-10000" contrast="10000"/>
          </a:blip>
          <a:srcRect l="11157" r="13223"/>
          <a:stretch>
            <a:fillRect/>
          </a:stretch>
        </p:blipFill>
        <p:spPr bwMode="auto">
          <a:xfrm>
            <a:off x="1214414" y="214290"/>
            <a:ext cx="6669954" cy="6453336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 cstate="print">
            <a:lum contrast="20000"/>
          </a:blip>
          <a:srcRect l="33420" t="16809" r="27205" b="8832"/>
          <a:stretch>
            <a:fillRect/>
          </a:stretch>
        </p:blipFill>
        <p:spPr bwMode="auto">
          <a:xfrm>
            <a:off x="285720" y="1857364"/>
            <a:ext cx="4429156" cy="4453005"/>
          </a:xfrm>
          <a:prstGeom prst="rect">
            <a:avLst/>
          </a:prstGeom>
          <a:noFill/>
          <a:ln w="38100">
            <a:solidFill>
              <a:srgbClr val="FF3399"/>
            </a:solidFill>
            <a:miter lim="800000"/>
            <a:headEnd/>
            <a:tailEnd/>
          </a:ln>
        </p:spPr>
      </p:pic>
      <p:pic>
        <p:nvPicPr>
          <p:cNvPr id="3" name="Рисунок 2" descr="http://www.filsan.net/images/stories/virtuemart/product/1000104.jpg"/>
          <p:cNvPicPr/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929190" y="1857364"/>
            <a:ext cx="3929090" cy="4429156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85728"/>
            <a:ext cx="9144000" cy="91440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Органайзер в автомобиль</a:t>
            </a:r>
            <a:endParaRPr lang="ru-RU" sz="3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G:\Фото\ПДД\Фото Томский ПДД\IMG_666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12721"/>
          <a:stretch>
            <a:fillRect/>
          </a:stretch>
        </p:blipFill>
        <p:spPr bwMode="auto">
          <a:xfrm>
            <a:off x="785786" y="152108"/>
            <a:ext cx="7720124" cy="6634478"/>
          </a:xfrm>
          <a:prstGeom prst="rect">
            <a:avLst/>
          </a:prstGeom>
          <a:noFill/>
          <a:ln w="38100">
            <a:solidFill>
              <a:srgbClr val="FF33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0080"/>
          <p:cNvPicPr/>
          <p:nvPr/>
        </p:nvPicPr>
        <p:blipFill>
          <a:blip r:embed="rId2" cstate="print">
            <a:lum bright="-20000"/>
          </a:blip>
          <a:srcRect l="8144"/>
          <a:stretch>
            <a:fillRect/>
          </a:stretch>
        </p:blipFill>
        <p:spPr bwMode="auto">
          <a:xfrm>
            <a:off x="180684" y="214290"/>
            <a:ext cx="8820472" cy="635798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786050" y="428604"/>
            <a:ext cx="6143636" cy="7143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Arial Black" pitchFamily="34" charset="0"/>
              </a:rPr>
              <a:t>Деятельностный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подход</a:t>
            </a:r>
            <a:endParaRPr lang="ru-RU" sz="2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786454"/>
            <a:ext cx="5572164" cy="714380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Освоение компетенций</a:t>
            </a:r>
            <a:endParaRPr lang="ru-RU" sz="28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174</Words>
  <Application>Microsoft Office PowerPoint</Application>
  <PresentationFormat>Экран (4:3)</PresentationFormat>
  <Paragraphs>37</Paragraphs>
  <Slides>31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Bookman Old Style</vt:lpstr>
      <vt:lpstr>Calibri</vt:lpstr>
      <vt:lpstr>Times New Roman</vt:lpstr>
      <vt:lpstr>Wingdings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101</cp:revision>
  <dcterms:modified xsi:type="dcterms:W3CDTF">2016-04-25T14:56:37Z</dcterms:modified>
</cp:coreProperties>
</file>